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17174b281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17174b281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17174b281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17174b281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17174b28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17174b28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17174b281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17174b281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1a38358ba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1a38358ba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17174b281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17174b281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248fa372b_2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248fa372b_2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17174b28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17174b28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248fa372b_2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248fa372b_2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17174b281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17174b281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342" y="548687"/>
            <a:ext cx="6858000" cy="17907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4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342" y="2433256"/>
            <a:ext cx="6858000" cy="25463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35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663220"/>
            <a:ext cx="2057400" cy="273844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663220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663220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02341" y="3185532"/>
            <a:ext cx="4614863" cy="23240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35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092500" y="4797937"/>
            <a:ext cx="693732" cy="132633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66" y="4619029"/>
            <a:ext cx="962844" cy="3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533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08" y="1515034"/>
            <a:ext cx="6142670" cy="373949"/>
          </a:xfrm>
        </p:spPr>
        <p:txBody>
          <a:bodyPr anchor="t" anchorCtr="0"/>
          <a:lstStyle>
            <a:lvl1pPr>
              <a:defRPr sz="27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08" y="921141"/>
            <a:ext cx="6142670" cy="182846"/>
          </a:xfrm>
        </p:spPr>
        <p:txBody>
          <a:bodyPr anchor="b" anchorCtr="0"/>
          <a:lstStyle>
            <a:lvl1pPr marL="0" indent="0">
              <a:buNone/>
              <a:defRPr sz="135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092500" y="4797937"/>
            <a:ext cx="693732" cy="132633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AB7469C-EFB5-6643-B7FD-0BB44AE89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66" y="4619029"/>
            <a:ext cx="962844" cy="3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239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095C5B2-F45D-4E4C-A575-8D0D0D584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91" y="-472189"/>
            <a:ext cx="2716306" cy="27163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644652"/>
            <a:ext cx="8572500" cy="373949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349047"/>
            <a:ext cx="4071097" cy="3108653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7154" y="1349047"/>
            <a:ext cx="4071097" cy="3108653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667770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644652"/>
            <a:ext cx="8572500" cy="373949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349047"/>
            <a:ext cx="4071097" cy="3108653"/>
          </a:xfrm>
        </p:spPr>
        <p:txBody>
          <a:bodyPr/>
          <a:lstStyle>
            <a:lvl1pPr marL="0" indent="0">
              <a:spcBef>
                <a:spcPts val="900"/>
              </a:spcBef>
              <a:spcAft>
                <a:spcPts val="2250"/>
              </a:spcAft>
              <a:buNone/>
              <a:defRPr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175022" indent="-175022">
              <a:spcBef>
                <a:spcPts val="1800"/>
              </a:spcBef>
              <a:buFont typeface="Arial" panose="020B0604020202020204" pitchFamily="34" charset="0"/>
              <a:buChar char="•"/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922" indent="-175022">
              <a:spcBef>
                <a:spcPts val="135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60822" indent="-175022">
              <a:spcBef>
                <a:spcPts val="1350"/>
              </a:spcBef>
              <a:buFont typeface="Arial" panose="020B0604020202020204" pitchFamily="34" charset="0"/>
              <a:buChar char="•"/>
              <a:defRPr sz="105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03722" indent="-175022">
              <a:spcBef>
                <a:spcPts val="135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716072" y="1446353"/>
            <a:ext cx="2567315" cy="26217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69327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644652"/>
            <a:ext cx="8572500" cy="373949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17318" y="1634610"/>
            <a:ext cx="3143251" cy="2558723"/>
          </a:xfrm>
        </p:spPr>
        <p:txBody>
          <a:bodyPr/>
          <a:lstStyle>
            <a:lvl1pPr marL="0" indent="0">
              <a:spcBef>
                <a:spcPts val="1350"/>
              </a:spcBef>
              <a:spcAft>
                <a:spcPts val="0"/>
              </a:spcAft>
              <a:buNone/>
              <a:defRPr sz="1350"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spcBef>
                <a:spcPts val="1350"/>
              </a:spcBef>
              <a:buFont typeface="Arial" panose="020B0604020202020204" pitchFamily="34" charset="0"/>
              <a:buNone/>
              <a:defRPr sz="135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922" indent="-175022">
              <a:spcBef>
                <a:spcPts val="135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60822" indent="-175022">
              <a:spcBef>
                <a:spcPts val="1350"/>
              </a:spcBef>
              <a:buFont typeface="Arial" panose="020B0604020202020204" pitchFamily="34" charset="0"/>
              <a:buChar char="•"/>
              <a:defRPr sz="105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03722" indent="-175022">
              <a:spcBef>
                <a:spcPts val="135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386996" y="1545123"/>
            <a:ext cx="3048585" cy="26482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7805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408058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6717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2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3857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2484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400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952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342" y="548687"/>
            <a:ext cx="6858000" cy="17907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4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342" y="2433256"/>
            <a:ext cx="6858000" cy="25463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35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663220"/>
            <a:ext cx="2057400" cy="273844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663220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663220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02341" y="3185532"/>
            <a:ext cx="4614863" cy="23240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35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092500" y="4797937"/>
            <a:ext cx="693732" cy="132633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66" y="4619029"/>
            <a:ext cx="962844" cy="3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979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412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game&#10;&#10;Description automatically generated">
            <a:extLst>
              <a:ext uri="{FF2B5EF4-FFF2-40B4-BE49-F238E27FC236}">
                <a16:creationId xmlns:a16="http://schemas.microsoft.com/office/drawing/2014/main" id="{C69EA131-A6CC-E343-B127-8FD1A443D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342" y="548687"/>
            <a:ext cx="6858000" cy="17907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4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342" y="2433256"/>
            <a:ext cx="6858000" cy="25463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35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663220"/>
            <a:ext cx="2057400" cy="273844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663220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663220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02341" y="3185532"/>
            <a:ext cx="4614863" cy="23240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35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b="0" i="0">
                <a:solidFill>
                  <a:schemeClr val="tx2"/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40" y="4800600"/>
            <a:ext cx="692658" cy="1321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184FA1-1953-D941-9B4F-9B98A426E6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67" y="4616751"/>
            <a:ext cx="956120" cy="3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496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104726" y="482321"/>
            <a:ext cx="3340510" cy="341128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342" y="548687"/>
            <a:ext cx="5802384" cy="17907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4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341" y="2433256"/>
            <a:ext cx="5812709" cy="25463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35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663220"/>
            <a:ext cx="2057400" cy="273844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663220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663220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02341" y="3185532"/>
            <a:ext cx="4614863" cy="23240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35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40" y="4800600"/>
            <a:ext cx="692658" cy="1321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67" y="4616751"/>
            <a:ext cx="956120" cy="3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5628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448C57E6-C381-6349-A77B-6D4E883C5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341245"/>
            <a:ext cx="8572500" cy="3129902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763739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CB84C70E-6892-7446-9357-17561BC34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341245"/>
            <a:ext cx="6491568" cy="3129902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900"/>
              </a:spcBef>
              <a:buNone/>
              <a:defRPr sz="1200" b="1" i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3429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3pPr>
            <a:lvl4pPr marL="685800" indent="0">
              <a:lnSpc>
                <a:spcPct val="100000"/>
              </a:lnSpc>
              <a:buNone/>
              <a:defRPr b="0" i="1">
                <a:latin typeface="Arial" panose="020B0604020202020204" pitchFamily="34" charset="0"/>
              </a:defRPr>
            </a:lvl4pPr>
            <a:lvl5pPr marL="10287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17648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495" y="-228600"/>
            <a:ext cx="9956800" cy="560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8942" y="1059099"/>
            <a:ext cx="3117273" cy="2215991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4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9940" y="3380507"/>
            <a:ext cx="2473037" cy="596501"/>
          </a:xfrm>
        </p:spPr>
        <p:txBody>
          <a:bodyPr/>
          <a:lstStyle>
            <a:lvl1pPr marL="0" indent="0" algn="ctr">
              <a:buNone/>
              <a:defRPr sz="135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312629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092500" y="4797937"/>
            <a:ext cx="693732" cy="13263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1714500" y="685800"/>
            <a:ext cx="2331720" cy="233172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675"/>
              </a:spcBef>
              <a:defRPr sz="1350" b="1" i="0">
                <a:latin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2640330" y="616450"/>
            <a:ext cx="2331720" cy="233172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675"/>
              </a:spcBef>
              <a:defRPr sz="1350" baseline="0"/>
            </a:lvl1pPr>
            <a:lvl2pPr marL="126206" indent="-126206" algn="ctr">
              <a:spcBef>
                <a:spcPts val="675"/>
              </a:spcBef>
              <a:buFont typeface="Arial" panose="020B0604020202020204" pitchFamily="34" charset="0"/>
              <a:buChar char="•"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67" y="4616751"/>
            <a:ext cx="956120" cy="3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7565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2278D793-58D8-FD45-B993-87F43D448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08" y="1515034"/>
            <a:ext cx="6142670" cy="373949"/>
          </a:xfrm>
        </p:spPr>
        <p:txBody>
          <a:bodyPr anchor="t" anchorCtr="0"/>
          <a:lstStyle>
            <a:lvl1pPr>
              <a:defRPr sz="27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08" y="921141"/>
            <a:ext cx="6142670" cy="182846"/>
          </a:xfrm>
        </p:spPr>
        <p:txBody>
          <a:bodyPr anchor="b" anchorCtr="0"/>
          <a:lstStyle>
            <a:lvl1pPr marL="0" indent="0">
              <a:buNone/>
              <a:defRPr sz="135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092500" y="4797937"/>
            <a:ext cx="693732" cy="132633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A3F1B6-E465-0442-B16C-69CBB50A44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66" y="4619029"/>
            <a:ext cx="962844" cy="3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2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645524"/>
            <a:ext cx="8572500" cy="373949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349749"/>
            <a:ext cx="8528256" cy="3107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560641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EA89700-DFB1-4A18-8D37-93514F14DE8F}" type="datetimeFigureOut">
              <a:rPr lang="en-US" smtClean="0"/>
              <a:pPr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560641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67" y="4616751"/>
            <a:ext cx="956120" cy="342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40" y="4800600"/>
            <a:ext cx="692658" cy="13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46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1350"/>
        </a:spcBef>
        <a:buSzPct val="95000"/>
        <a:buFont typeface="Arial" panose="020B0604020202020204" pitchFamily="34" charset="0"/>
        <a:buNone/>
        <a:defRPr sz="15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175022" indent="-175022" algn="l" defTabSz="685800" rtl="0" eaLnBrk="1" latinLnBrk="0" hangingPunct="1">
        <a:lnSpc>
          <a:spcPct val="100000"/>
        </a:lnSpc>
        <a:spcBef>
          <a:spcPts val="135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lt"/>
          <a:ea typeface="+mn-ea"/>
          <a:cs typeface="+mn-cs"/>
        </a:defRPr>
      </a:lvl2pPr>
      <a:lvl3pPr marL="517922" indent="-175022" algn="l" defTabSz="685800" rtl="0" eaLnBrk="1" latinLnBrk="0" hangingPunct="1">
        <a:lnSpc>
          <a:spcPct val="100000"/>
        </a:lnSpc>
        <a:spcBef>
          <a:spcPts val="1350"/>
        </a:spcBef>
        <a:buFont typeface="Palatino" pitchFamily="2" charset="0"/>
        <a:buChar char="–"/>
        <a:defRPr sz="120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860822" indent="-175022" algn="l" defTabSz="685800" rtl="0" eaLnBrk="1" latinLnBrk="0" hangingPunct="1">
        <a:lnSpc>
          <a:spcPct val="100000"/>
        </a:lnSpc>
        <a:spcBef>
          <a:spcPts val="1350"/>
        </a:spcBef>
        <a:buFont typeface="Arial" panose="020B0604020202020204" pitchFamily="34" charset="0"/>
        <a:buChar char="•"/>
        <a:defRPr sz="1200" i="1" kern="1200">
          <a:solidFill>
            <a:schemeClr val="tx1"/>
          </a:solidFill>
          <a:latin typeface="+mj-lt"/>
          <a:ea typeface="+mn-ea"/>
          <a:cs typeface="+mn-cs"/>
        </a:defRPr>
      </a:lvl4pPr>
      <a:lvl5pPr marL="1203722" indent="-175022" algn="l" defTabSz="685800" rtl="0" eaLnBrk="1" latinLnBrk="0" hangingPunct="1">
        <a:lnSpc>
          <a:spcPct val="100000"/>
        </a:lnSpc>
        <a:spcBef>
          <a:spcPts val="1350"/>
        </a:spcBef>
        <a:buFont typeface="Palatino" pitchFamily="2" charset="0"/>
        <a:buChar char="–"/>
        <a:defRPr sz="1050" kern="1200">
          <a:solidFill>
            <a:schemeClr val="tx1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936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984">
          <p15:clr>
            <a:srgbClr val="F26B43"/>
          </p15:clr>
        </p15:guide>
        <p15:guide id="6" orient="horz" pos="3744">
          <p15:clr>
            <a:srgbClr val="F26B43"/>
          </p15:clr>
        </p15:guide>
        <p15:guide id="7" orient="horz" pos="1128">
          <p15:clr>
            <a:srgbClr val="F26B43"/>
          </p15:clr>
        </p15:guide>
        <p15:guide id="8" pos="7440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1894203" y="712475"/>
            <a:ext cx="5017500" cy="17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How do common cereal attributes affect consumers’ ratings? </a:t>
            </a:r>
            <a:endParaRPr sz="24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2869580"/>
            <a:ext cx="3470700" cy="1561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/>
              <a:t>By Team 3: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tx1"/>
                </a:solidFill>
              </a:rPr>
              <a:t>Efe  Aganbi,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tx1"/>
                </a:solidFill>
              </a:rPr>
              <a:t>Hedieh Basiri,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tx1"/>
                </a:solidFill>
              </a:rPr>
              <a:t>Anita Koneru,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tx1"/>
                </a:solidFill>
              </a:rPr>
              <a:t>Sofia Mobley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solidFill>
                  <a:schemeClr val="tx1"/>
                </a:solidFill>
              </a:rPr>
              <a:t>Hari Teja Narayanabhatla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408675" y="246750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Comparison of models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Based on their R2 Square values</a:t>
            </a:r>
            <a:endParaRPr sz="2400" dirty="0"/>
          </a:p>
        </p:txBody>
      </p:sp>
      <p:sp>
        <p:nvSpPr>
          <p:cNvPr id="198" name="Google Shape;198;p22"/>
          <p:cNvSpPr txBox="1"/>
          <p:nvPr/>
        </p:nvSpPr>
        <p:spPr>
          <a:xfrm>
            <a:off x="369050" y="1672225"/>
            <a:ext cx="4474500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100" dirty="0">
                <a:latin typeface="+mj-lt"/>
                <a:ea typeface="Lato"/>
                <a:cs typeface="Lato"/>
                <a:sym typeface="Lato"/>
              </a:rPr>
              <a:t>We have created a data frame that consists of the model’s name and their respective r2 square error values.</a:t>
            </a: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100" dirty="0">
                <a:latin typeface="+mj-lt"/>
                <a:ea typeface="Lato"/>
                <a:cs typeface="Lato"/>
                <a:sym typeface="Lato"/>
              </a:rPr>
              <a:t>Ideally, for any regression model higher the r2 square value the better is the model’s predictions.</a:t>
            </a: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100" dirty="0">
                <a:latin typeface="+mj-lt"/>
                <a:ea typeface="Lato"/>
                <a:cs typeface="Lato"/>
                <a:sym typeface="Lato"/>
              </a:rPr>
              <a:t>From this it’s evident that backward elimination had given a better set of features than other methods.</a:t>
            </a:r>
            <a:endParaRPr sz="1100" dirty="0">
              <a:latin typeface="+mj-lt"/>
              <a:ea typeface="Lato"/>
              <a:cs typeface="Lato"/>
              <a:sym typeface="Lato"/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675" y="461962"/>
            <a:ext cx="3590925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2672550" y="16738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 for discussion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649900"/>
            <a:ext cx="3798900" cy="9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96825" y="1799850"/>
            <a:ext cx="3798900" cy="25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dirty="0">
              <a:solidFill>
                <a:schemeClr val="tx1"/>
              </a:solidFill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100" b="0" dirty="0">
                <a:solidFill>
                  <a:schemeClr val="tx1"/>
                </a:solidFill>
              </a:rPr>
              <a:t>CSV file that contains  16 features and 77 cereal names with their product ratings </a:t>
            </a:r>
            <a:endParaRPr sz="1100" b="0" dirty="0">
              <a:solidFill>
                <a:schemeClr val="tx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dirty="0">
              <a:solidFill>
                <a:schemeClr val="tx1"/>
              </a:solidFill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100" b="0" dirty="0">
                <a:solidFill>
                  <a:schemeClr val="tx1"/>
                </a:solidFill>
              </a:rPr>
              <a:t>Objective: to build a model to predict product ratings for better business insights</a:t>
            </a:r>
            <a:endParaRPr sz="1100" b="0" dirty="0">
              <a:solidFill>
                <a:schemeClr val="tx1"/>
              </a:solidFill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424" y="1116850"/>
            <a:ext cx="3345974" cy="25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- EXPLORATORY DATA ANALYSIS </a:t>
            </a:r>
            <a:endParaRPr dirty="0"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3607325" y="1460250"/>
            <a:ext cx="2141700" cy="25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ea typeface="Arial"/>
                <a:cs typeface="Arial"/>
                <a:sym typeface="Arial"/>
              </a:rPr>
              <a:t>Manufacturer Codes</a:t>
            </a:r>
            <a:endParaRPr sz="900" dirty="0"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ea typeface="Roboto Mono"/>
                <a:cs typeface="Roboto Mono"/>
                <a:sym typeface="Roboto Mono"/>
              </a:rPr>
              <a:t>A</a:t>
            </a:r>
            <a:r>
              <a:rPr lang="en" sz="900" dirty="0">
                <a:ea typeface="Roboto Mono"/>
                <a:cs typeface="Roboto Mono"/>
                <a:sym typeface="Roboto Mono"/>
              </a:rPr>
              <a:t>merican Home Food Products   1</a:t>
            </a:r>
            <a:endParaRPr sz="900" dirty="0"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ea typeface="Roboto Mono"/>
                <a:cs typeface="Roboto Mono"/>
                <a:sym typeface="Roboto Mono"/>
              </a:rPr>
              <a:t>G</a:t>
            </a:r>
            <a:r>
              <a:rPr lang="en" sz="900" dirty="0">
                <a:ea typeface="Roboto Mono"/>
                <a:cs typeface="Roboto Mono"/>
                <a:sym typeface="Roboto Mono"/>
              </a:rPr>
              <a:t>eneral Mills                                  22</a:t>
            </a:r>
            <a:endParaRPr sz="900" dirty="0"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ea typeface="Roboto Mono"/>
                <a:cs typeface="Roboto Mono"/>
                <a:sym typeface="Roboto Mono"/>
              </a:rPr>
              <a:t>K</a:t>
            </a:r>
            <a:r>
              <a:rPr lang="en" sz="900" dirty="0">
                <a:ea typeface="Roboto Mono"/>
                <a:cs typeface="Roboto Mono"/>
                <a:sym typeface="Roboto Mono"/>
              </a:rPr>
              <a:t>elloggs                   	             23</a:t>
            </a:r>
            <a:endParaRPr sz="900" dirty="0"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ea typeface="Roboto Mono"/>
                <a:cs typeface="Roboto Mono"/>
                <a:sym typeface="Roboto Mono"/>
              </a:rPr>
              <a:t>N</a:t>
            </a:r>
            <a:r>
              <a:rPr lang="en" sz="900" dirty="0">
                <a:ea typeface="Roboto Mono"/>
                <a:cs typeface="Roboto Mono"/>
                <a:sym typeface="Roboto Mono"/>
              </a:rPr>
              <a:t>abisco                                           6</a:t>
            </a:r>
            <a:endParaRPr sz="900" dirty="0"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ea typeface="Roboto Mono"/>
                <a:cs typeface="Roboto Mono"/>
                <a:sym typeface="Roboto Mono"/>
              </a:rPr>
              <a:t>P</a:t>
            </a:r>
            <a:r>
              <a:rPr lang="en" sz="900" dirty="0">
                <a:ea typeface="Roboto Mono"/>
                <a:cs typeface="Roboto Mono"/>
                <a:sym typeface="Roboto Mono"/>
              </a:rPr>
              <a:t>ost                                                 9</a:t>
            </a:r>
            <a:endParaRPr sz="900" dirty="0"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ea typeface="Roboto Mono"/>
                <a:cs typeface="Roboto Mono"/>
                <a:sym typeface="Roboto Mono"/>
              </a:rPr>
              <a:t>Q</a:t>
            </a:r>
            <a:r>
              <a:rPr lang="en" sz="900" dirty="0">
                <a:ea typeface="Roboto Mono"/>
                <a:cs typeface="Roboto Mono"/>
                <a:sym typeface="Roboto Mono"/>
              </a:rPr>
              <a:t>uaker Oats                                    8</a:t>
            </a:r>
            <a:endParaRPr sz="900" dirty="0"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ea typeface="Roboto Mono"/>
                <a:cs typeface="Roboto Mono"/>
                <a:sym typeface="Roboto Mono"/>
              </a:rPr>
              <a:t>R</a:t>
            </a:r>
            <a:r>
              <a:rPr lang="en" sz="900" dirty="0">
                <a:ea typeface="Roboto Mono"/>
                <a:cs typeface="Roboto Mono"/>
                <a:sym typeface="Roboto Mono"/>
              </a:rPr>
              <a:t>alston Purina                 	              8</a:t>
            </a:r>
            <a:endParaRPr sz="2150" dirty="0"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0" y="1894275"/>
            <a:ext cx="3074025" cy="20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 rotWithShape="1">
          <a:blip r:embed="rId4">
            <a:alphaModFix/>
          </a:blip>
          <a:srcRect r="4852"/>
          <a:stretch/>
        </p:blipFill>
        <p:spPr>
          <a:xfrm>
            <a:off x="5820275" y="1894275"/>
            <a:ext cx="2924800" cy="206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- EXPLORATORY DATA ANALYSIS </a:t>
            </a:r>
            <a:endParaRPr dirty="0"/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152400" y="900400"/>
            <a:ext cx="88392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Histograms of calories, sodium, and sugars in different cereals</a:t>
            </a:r>
            <a:endParaRPr dirty="0"/>
          </a:p>
          <a:p>
            <a:pPr marL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of the cereals have:</a:t>
            </a:r>
            <a:endParaRPr dirty="0"/>
          </a:p>
          <a:p>
            <a:pPr marL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Calories 80-120				Sodium 130-220 mg				Sugars 3-13 g</a:t>
            </a:r>
            <a:endParaRPr dirty="0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1678"/>
            <a:ext cx="8839200" cy="269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1297499" y="393750"/>
            <a:ext cx="5341193" cy="818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 and cleaning data</a:t>
            </a:r>
            <a:endParaRPr dirty="0"/>
          </a:p>
        </p:txBody>
      </p:sp>
      <p:sp>
        <p:nvSpPr>
          <p:cNvPr id="163" name="Google Shape;163;p17"/>
          <p:cNvSpPr txBox="1">
            <a:spLocks noGrp="1"/>
          </p:cNvSpPr>
          <p:nvPr>
            <p:ph type="body" idx="1"/>
          </p:nvPr>
        </p:nvSpPr>
        <p:spPr>
          <a:xfrm>
            <a:off x="2068645" y="1328306"/>
            <a:ext cx="3798900" cy="1630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100" b="0" dirty="0">
                <a:solidFill>
                  <a:schemeClr val="tx1"/>
                </a:solidFill>
              </a:rPr>
              <a:t>To preprocess the data we replaced the null values with the median 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100" b="0" dirty="0">
              <a:solidFill>
                <a:schemeClr val="tx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100" b="0" dirty="0">
                <a:solidFill>
                  <a:schemeClr val="tx1"/>
                </a:solidFill>
              </a:rPr>
              <a:t>The index was cleaned up as well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100" b="0" dirty="0">
              <a:solidFill>
                <a:schemeClr val="tx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100" b="0" dirty="0">
                <a:solidFill>
                  <a:schemeClr val="tx1"/>
                </a:solidFill>
              </a:rPr>
              <a:t>Preprocessing helps assure model efficiency </a:t>
            </a:r>
            <a:endParaRPr sz="1100" b="0" dirty="0">
              <a:solidFill>
                <a:schemeClr val="tx1"/>
              </a:solidFill>
            </a:endParaRPr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942" y="3256651"/>
            <a:ext cx="7364450" cy="876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772780" y="439725"/>
            <a:ext cx="3401100" cy="14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Visualizing data correlation using heatmap</a:t>
            </a:r>
            <a:endParaRPr dirty="0"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050" y="899100"/>
            <a:ext cx="4077250" cy="28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698438" y="1925925"/>
            <a:ext cx="3298200" cy="170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100" dirty="0">
                <a:latin typeface="+mj-lt"/>
                <a:ea typeface="Lato"/>
                <a:cs typeface="Lato"/>
                <a:sym typeface="Lato"/>
              </a:rPr>
              <a:t>From the graph, we can notice that there are some features that are interdependent on other columns.</a:t>
            </a: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6286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100" dirty="0">
                <a:latin typeface="+mj-lt"/>
                <a:ea typeface="Lato"/>
                <a:cs typeface="Lato"/>
                <a:sym typeface="Lato"/>
              </a:rPr>
              <a:t>This correlation reduces the prediction since we have interdependent columns.</a:t>
            </a: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6286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100" dirty="0">
                <a:latin typeface="+mj-lt"/>
                <a:ea typeface="Lato"/>
                <a:cs typeface="Lato"/>
                <a:sym typeface="Lato"/>
              </a:rPr>
              <a:t>We have to remove the interdependent columns.</a:t>
            </a:r>
            <a:endParaRPr sz="1100" dirty="0">
              <a:latin typeface="+mj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293350" y="370875"/>
            <a:ext cx="4587000" cy="10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Forward Selection</a:t>
            </a:r>
            <a:endParaRPr sz="2400" dirty="0"/>
          </a:p>
        </p:txBody>
      </p:sp>
      <p:sp>
        <p:nvSpPr>
          <p:cNvPr id="177" name="Google Shape;177;p19"/>
          <p:cNvSpPr txBox="1"/>
          <p:nvPr/>
        </p:nvSpPr>
        <p:spPr>
          <a:xfrm>
            <a:off x="426700" y="1360825"/>
            <a:ext cx="42555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" sz="1100" dirty="0">
                <a:latin typeface="+mj-lt"/>
                <a:ea typeface="Lato"/>
                <a:cs typeface="Lato"/>
                <a:sym typeface="Lato"/>
              </a:rPr>
              <a:t>Forward selection is a technique in which we pass each feature to the model and recognize which features are contributing to the greater prediction</a:t>
            </a: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" sz="1100" dirty="0">
                <a:latin typeface="+mj-lt"/>
                <a:ea typeface="Lato"/>
                <a:cs typeface="Lato"/>
                <a:sym typeface="Lato"/>
              </a:rPr>
              <a:t>This is one of the wrapper methods in feature engineering, which helps in selecting the best features for any regression or classification model.</a:t>
            </a: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" sz="1100" dirty="0">
                <a:latin typeface="+mj-lt"/>
                <a:ea typeface="Lato"/>
                <a:cs typeface="Lato"/>
                <a:sym typeface="Lato"/>
              </a:rPr>
              <a:t>We have used two methods for forward selection. </a:t>
            </a: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59690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" sz="1100" dirty="0">
                <a:latin typeface="+mj-lt"/>
                <a:ea typeface="Lato"/>
                <a:cs typeface="Lato"/>
                <a:sym typeface="Lato"/>
              </a:rPr>
              <a:t>Using dmba package</a:t>
            </a: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59690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" sz="1100" dirty="0">
                <a:latin typeface="+mj-lt"/>
                <a:ea typeface="Lato"/>
                <a:cs typeface="Lato"/>
                <a:sym typeface="Lato"/>
              </a:rPr>
              <a:t>Using sklearn. Sequential floating selection()</a:t>
            </a: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+mj-lt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225" y="1247775"/>
            <a:ext cx="36766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293350" y="370875"/>
            <a:ext cx="4587000" cy="10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Backward Elimination</a:t>
            </a:r>
            <a:endParaRPr sz="2400" dirty="0"/>
          </a:p>
        </p:txBody>
      </p:sp>
      <p:sp>
        <p:nvSpPr>
          <p:cNvPr id="184" name="Google Shape;184;p20"/>
          <p:cNvSpPr txBox="1"/>
          <p:nvPr/>
        </p:nvSpPr>
        <p:spPr>
          <a:xfrm>
            <a:off x="426700" y="1360825"/>
            <a:ext cx="42555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100" dirty="0">
                <a:latin typeface="+mj-lt"/>
                <a:ea typeface="Lato"/>
                <a:cs typeface="Lato"/>
                <a:sym typeface="Lato"/>
              </a:rPr>
              <a:t>Backward Elimination  is a technique in which we pass all features to the model initially  and step by step remove insignificant features that are having lesser r2 square. </a:t>
            </a: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6286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100" dirty="0">
                <a:latin typeface="+mj-lt"/>
                <a:ea typeface="Lato"/>
                <a:cs typeface="Lato"/>
                <a:sym typeface="Lato"/>
              </a:rPr>
              <a:t>This is one of the wrapper methods in feature engineering, which helps in selecting the best features for any regression or classification model.</a:t>
            </a: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6286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100" dirty="0">
                <a:latin typeface="+mj-lt"/>
                <a:ea typeface="Lato"/>
                <a:cs typeface="Lato"/>
                <a:sym typeface="Lato"/>
              </a:rPr>
              <a:t>We have used two methods for forward selection. </a:t>
            </a: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768350" lvl="1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100" dirty="0">
                <a:latin typeface="+mj-lt"/>
                <a:ea typeface="Lato"/>
                <a:cs typeface="Lato"/>
                <a:sym typeface="Lato"/>
              </a:rPr>
              <a:t>Using dmba package</a:t>
            </a: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768350" lvl="1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100" dirty="0">
                <a:latin typeface="+mj-lt"/>
                <a:ea typeface="Lato"/>
                <a:cs typeface="Lato"/>
                <a:sym typeface="Lato"/>
              </a:rPr>
              <a:t>Using sklearn. Sequential floating selection()</a:t>
            </a: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+mj-lt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5800" y="1372275"/>
            <a:ext cx="373380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364843" y="283679"/>
            <a:ext cx="45870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Lasso Penalty Regression</a:t>
            </a:r>
            <a:endParaRPr sz="2400" dirty="0"/>
          </a:p>
        </p:txBody>
      </p:sp>
      <p:sp>
        <p:nvSpPr>
          <p:cNvPr id="191" name="Google Shape;191;p21"/>
          <p:cNvSpPr txBox="1"/>
          <p:nvPr/>
        </p:nvSpPr>
        <p:spPr>
          <a:xfrm>
            <a:off x="364843" y="1127078"/>
            <a:ext cx="40416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100" dirty="0">
                <a:latin typeface="+mj-lt"/>
                <a:ea typeface="Lato"/>
                <a:cs typeface="Lato"/>
                <a:sym typeface="Lato"/>
              </a:rPr>
              <a:t>Lasso Regression or least absolute shrinkage and selection operator is a modification of linear regression,</a:t>
            </a: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6286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100" dirty="0">
                <a:latin typeface="+mj-lt"/>
                <a:ea typeface="Lato"/>
                <a:cs typeface="Lato"/>
                <a:sym typeface="Lato"/>
              </a:rPr>
              <a:t>The loss function is modified to minimize the complexity of the model by limiting the sum of absolute values of the model coefficients. (i.e 1)</a:t>
            </a:r>
          </a:p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100" dirty="0">
                <a:latin typeface="+mj-lt"/>
                <a:ea typeface="Lato"/>
                <a:cs typeface="Lato"/>
                <a:sym typeface="Lato"/>
              </a:rPr>
              <a:t>Loss function= OLS + alpha*summation(absolute values of magnitude of coefficients</a:t>
            </a:r>
          </a:p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100" dirty="0">
                <a:latin typeface="+mj-lt"/>
                <a:ea typeface="Lato"/>
                <a:cs typeface="Lato"/>
                <a:sym typeface="Lato"/>
              </a:rPr>
              <a:t>Lasso can also be used for feature selection since most insignificant features are reduced to 0.</a:t>
            </a: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latin typeface="+mj-lt"/>
              <a:ea typeface="Lato"/>
              <a:cs typeface="Lato"/>
              <a:sym typeface="La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latin typeface="+mj-lt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750" y="740550"/>
            <a:ext cx="3820450" cy="38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binson_PPT_template_16x9_CE_3" id="{7E7BB4D5-A6CF-D840-B64A-1A7149FE5A55}" vid="{43DDED81-B479-0843-AF32-54DCDA12F50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Robinson_PPT_template_16x9_Arial</Template>
  <TotalTime>5</TotalTime>
  <Words>493</Words>
  <Application>Microsoft Office PowerPoint</Application>
  <PresentationFormat>On-screen Show (16:9)</PresentationFormat>
  <Paragraphs>71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Lato</vt:lpstr>
      <vt:lpstr>Montserrat</vt:lpstr>
      <vt:lpstr>Palatino</vt:lpstr>
      <vt:lpstr>Arial</vt:lpstr>
      <vt:lpstr>MAT008_Robinson_PPT_template_20160817_1e</vt:lpstr>
      <vt:lpstr>How do common cereal attributes affect consumers’ ratings? </vt:lpstr>
      <vt:lpstr>Overview</vt:lpstr>
      <vt:lpstr>EDA - EXPLORATORY DATA ANALYSIS </vt:lpstr>
      <vt:lpstr>EDA - EXPLORATORY DATA ANALYSIS </vt:lpstr>
      <vt:lpstr>Preprocessing and cleaning data</vt:lpstr>
      <vt:lpstr>Visualizing data correlation using heatmap</vt:lpstr>
      <vt:lpstr>Forward Selection</vt:lpstr>
      <vt:lpstr>Backward Elimination</vt:lpstr>
      <vt:lpstr>Lasso Penalty Regression</vt:lpstr>
      <vt:lpstr>Comparison of models Based on their R2 Square values</vt:lpstr>
      <vt:lpstr>Thank You  Open for discussion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common cereal attributes affect consumers’ ratings? </dc:title>
  <cp:lastModifiedBy>hari teja narayanabhatla</cp:lastModifiedBy>
  <cp:revision>3</cp:revision>
  <dcterms:modified xsi:type="dcterms:W3CDTF">2022-02-02T22:26:34Z</dcterms:modified>
</cp:coreProperties>
</file>